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94660"/>
  </p:normalViewPr>
  <p:slideViewPr>
    <p:cSldViewPr showGuides="1">
      <p:cViewPr varScale="1">
        <p:scale>
          <a:sx n="87" d="100"/>
          <a:sy n="87" d="100"/>
        </p:scale>
        <p:origin x="145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F255-0236-42C6-94F4-E62C4C462D8B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F3D4-A794-4369-9F0A-171F83A2B1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8579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F255-0236-42C6-94F4-E62C4C462D8B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F3D4-A794-4369-9F0A-171F83A2B1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47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F255-0236-42C6-94F4-E62C4C462D8B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F3D4-A794-4369-9F0A-171F83A2B1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475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F255-0236-42C6-94F4-E62C4C462D8B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F3D4-A794-4369-9F0A-171F83A2B1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199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F255-0236-42C6-94F4-E62C4C462D8B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F3D4-A794-4369-9F0A-171F83A2B1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584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F255-0236-42C6-94F4-E62C4C462D8B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F3D4-A794-4369-9F0A-171F83A2B1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8814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F255-0236-42C6-94F4-E62C4C462D8B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F3D4-A794-4369-9F0A-171F83A2B1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267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F255-0236-42C6-94F4-E62C4C462D8B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F3D4-A794-4369-9F0A-171F83A2B1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268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F255-0236-42C6-94F4-E62C4C462D8B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F3D4-A794-4369-9F0A-171F83A2B1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439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F255-0236-42C6-94F4-E62C4C462D8B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F3D4-A794-4369-9F0A-171F83A2B1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826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F255-0236-42C6-94F4-E62C4C462D8B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F3D4-A794-4369-9F0A-171F83A2B1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576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EF255-0236-42C6-94F4-E62C4C462D8B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FF3D4-A794-4369-9F0A-171F83A2B1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328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kenshin.hokekan.okayama-u.ac.jp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kenshin.hokekan.okayama-u.ac.jp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enshin.hokekan.okayama-u.ac.jp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87801" y="535980"/>
            <a:ext cx="883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Visit the website of 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Health Check-up Reservation System.</a:t>
            </a:r>
          </a:p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Click 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here : 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URL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hlinkClick r:id="rId2"/>
              </a:rPr>
              <a:t>https://kenshin.hokekan.okayama-u.ac.jp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hlinkClick r:id="rId2"/>
              </a:rPr>
              <a:t>/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1520" y="97382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How </a:t>
            </a:r>
            <a:r>
              <a:rPr lang="en-US" altLang="ja-JP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 make a reservation of the Health Check-up</a:t>
            </a:r>
            <a:r>
              <a:rPr lang="en-US" altLang="ja-JP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</a:t>
            </a:r>
          </a:p>
        </p:txBody>
      </p:sp>
      <p:sp>
        <p:nvSpPr>
          <p:cNvPr id="4" name="下矢印 3"/>
          <p:cNvSpPr/>
          <p:nvPr/>
        </p:nvSpPr>
        <p:spPr>
          <a:xfrm>
            <a:off x="4167175" y="1212399"/>
            <a:ext cx="252028" cy="432048"/>
          </a:xfrm>
          <a:prstGeom prst="downArrow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33CC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8289" y="1624608"/>
            <a:ext cx="490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Please 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sign-in.</a:t>
            </a:r>
          </a:p>
          <a:p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Enter 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your OKADAI ID and password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88904" y="2801356"/>
            <a:ext cx="3214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Caution!!</a:t>
            </a:r>
          </a:p>
          <a:p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Please make a reservation by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35min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before the check-up.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5003874" y="2708920"/>
            <a:ext cx="3384550" cy="1333712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3"/>
          <a:stretch/>
        </p:blipFill>
        <p:spPr bwMode="auto">
          <a:xfrm>
            <a:off x="1157096" y="2233694"/>
            <a:ext cx="3010079" cy="4522143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1182496" y="3992364"/>
            <a:ext cx="2766832" cy="1042552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1777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hokekan1\Desktop\英語版マニュアル画面データH31.3\Screenshot_20190313-130444_Chrom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9" b="40157"/>
          <a:stretch/>
        </p:blipFill>
        <p:spPr bwMode="auto">
          <a:xfrm>
            <a:off x="395536" y="3861049"/>
            <a:ext cx="3960440" cy="283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hokekan1\Desktop\英語版マニュアル画面データH31.3\Screenshot_20190313-130403_Chrom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1" b="64740"/>
          <a:stretch/>
        </p:blipFill>
        <p:spPr bwMode="auto">
          <a:xfrm>
            <a:off x="203532" y="529752"/>
            <a:ext cx="5232564" cy="211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51115" y="-6148"/>
            <a:ext cx="695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④</a:t>
            </a:r>
            <a:r>
              <a:rPr lang="en-US" altLang="ja-JP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Click </a:t>
            </a:r>
            <a:r>
              <a:rPr lang="en-US" altLang="ja-JP" b="1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an appropriate </a:t>
            </a:r>
            <a:r>
              <a:rPr lang="en-US" altLang="ja-JP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“Register</a:t>
            </a:r>
            <a:r>
              <a:rPr lang="ja-JP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” </a:t>
            </a:r>
            <a:r>
              <a:rPr lang="en-US" altLang="ja-JP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button</a:t>
            </a:r>
            <a:r>
              <a:rPr lang="en-US" altLang="ja-JP" b="1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</a:t>
            </a:r>
            <a:endParaRPr lang="en-US" altLang="ja-JP" b="1" dirty="0" smtClean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35838" y="355504"/>
            <a:ext cx="5386955" cy="2451196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4653188" y="2080485"/>
            <a:ext cx="751094" cy="280700"/>
          </a:xfrm>
          <a:prstGeom prst="round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/>
          <p:nvPr/>
        </p:nvCxnSpPr>
        <p:spPr>
          <a:xfrm flipH="1">
            <a:off x="5455108" y="2224501"/>
            <a:ext cx="579391" cy="0"/>
          </a:xfrm>
          <a:prstGeom prst="straightConnector1">
            <a:avLst/>
          </a:prstGeom>
          <a:ln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6061443" y="2109981"/>
            <a:ext cx="1488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Click here.</a:t>
            </a:r>
            <a:endParaRPr kumimoji="1" lang="ja-JP" altLang="en-US" sz="1200" b="1" dirty="0">
              <a:solidFill>
                <a:srgbClr val="FF33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04644" y="3779199"/>
            <a:ext cx="4744725" cy="2965344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94653" y="3096692"/>
            <a:ext cx="498759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80975" indent="-180975"/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⑤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Check the details, fill in comments if any, and click the </a:t>
            </a:r>
            <a:r>
              <a:rPr lang="en-US" altLang="ja-JP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“Confirm</a:t>
            </a:r>
            <a:r>
              <a:rPr lang="ja-JP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” </a:t>
            </a:r>
            <a:r>
              <a:rPr lang="en-US" altLang="ja-JP" b="1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button</a:t>
            </a:r>
            <a:r>
              <a:rPr lang="en-US" altLang="ja-JP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</a:t>
            </a:r>
            <a:endParaRPr lang="en-US" altLang="ja-JP" b="1" dirty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2334760" y="6411604"/>
            <a:ext cx="587639" cy="280700"/>
          </a:xfrm>
          <a:prstGeom prst="round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矢印コネクタ 26"/>
          <p:cNvCxnSpPr/>
          <p:nvPr/>
        </p:nvCxnSpPr>
        <p:spPr>
          <a:xfrm flipH="1">
            <a:off x="2947866" y="6576036"/>
            <a:ext cx="579391" cy="0"/>
          </a:xfrm>
          <a:prstGeom prst="straightConnector1">
            <a:avLst/>
          </a:prstGeom>
          <a:ln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3489205" y="6466203"/>
            <a:ext cx="1488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Click here.</a:t>
            </a:r>
            <a:endParaRPr kumimoji="1" lang="ja-JP" altLang="en-US" sz="1200" b="1" dirty="0">
              <a:solidFill>
                <a:srgbClr val="FF33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下矢印 21"/>
          <p:cNvSpPr/>
          <p:nvPr/>
        </p:nvSpPr>
        <p:spPr>
          <a:xfrm>
            <a:off x="2123728" y="2960053"/>
            <a:ext cx="369665" cy="216024"/>
          </a:xfrm>
          <a:prstGeom prst="downArrow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/>
          <p:cNvGrpSpPr/>
          <p:nvPr/>
        </p:nvGrpSpPr>
        <p:grpSpPr>
          <a:xfrm>
            <a:off x="5591987" y="452922"/>
            <a:ext cx="3642466" cy="1155996"/>
            <a:chOff x="411220" y="4927361"/>
            <a:chExt cx="3642466" cy="1155996"/>
          </a:xfrm>
        </p:grpSpPr>
        <p:sp>
          <p:nvSpPr>
            <p:cNvPr id="31" name="角丸四角形 30"/>
            <p:cNvSpPr/>
            <p:nvPr/>
          </p:nvSpPr>
          <p:spPr>
            <a:xfrm>
              <a:off x="411220" y="4927361"/>
              <a:ext cx="3459950" cy="11559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486945" y="5062938"/>
              <a:ext cx="356674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※</a:t>
              </a:r>
              <a:r>
                <a:rPr lang="en-US" altLang="ja-JP" b="1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Moreover</a:t>
              </a:r>
              <a:r>
                <a:rPr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, you need </a:t>
              </a:r>
              <a:r>
                <a:rPr lang="en-US" altLang="ja-JP" b="1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to</a:t>
              </a:r>
            </a:p>
            <a:p>
              <a:r>
                <a:rPr lang="en-US" altLang="ja-JP" b="1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submit </a:t>
              </a:r>
              <a:r>
                <a:rPr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a copy of health </a:t>
              </a:r>
              <a:endPara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en-US" altLang="ja-JP" b="1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check-up </a:t>
              </a:r>
              <a:r>
                <a:rPr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results to us.  </a:t>
              </a:r>
            </a:p>
          </p:txBody>
        </p:sp>
      </p:grpSp>
      <p:sp>
        <p:nvSpPr>
          <p:cNvPr id="33" name="正方形/長方形 32"/>
          <p:cNvSpPr/>
          <p:nvPr/>
        </p:nvSpPr>
        <p:spPr>
          <a:xfrm>
            <a:off x="5093402" y="4100185"/>
            <a:ext cx="4009899" cy="196859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右矢印 17"/>
          <p:cNvSpPr/>
          <p:nvPr/>
        </p:nvSpPr>
        <p:spPr>
          <a:xfrm>
            <a:off x="4788024" y="5021858"/>
            <a:ext cx="295835" cy="258734"/>
          </a:xfrm>
          <a:prstGeom prst="rightArrow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Picture 2" descr="C:\Users\hokekan1\Desktop\英語版マニュアル画面データH31.3\Screenshot_20190313-130448_Chrom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8" b="61249"/>
          <a:stretch/>
        </p:blipFill>
        <p:spPr bwMode="auto">
          <a:xfrm>
            <a:off x="5148063" y="4160149"/>
            <a:ext cx="3903873" cy="184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533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0" b="49847"/>
          <a:stretch/>
        </p:blipFill>
        <p:spPr bwMode="auto">
          <a:xfrm>
            <a:off x="4472466" y="1664483"/>
            <a:ext cx="4482497" cy="3060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右矢印 5"/>
          <p:cNvSpPr/>
          <p:nvPr/>
        </p:nvSpPr>
        <p:spPr>
          <a:xfrm>
            <a:off x="3839619" y="3227593"/>
            <a:ext cx="504056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449578" y="4789177"/>
            <a:ext cx="3405951" cy="1333712"/>
            <a:chOff x="513671" y="5004683"/>
            <a:chExt cx="3405951" cy="1333712"/>
          </a:xfrm>
        </p:grpSpPr>
        <p:sp>
          <p:nvSpPr>
            <p:cNvPr id="24" name="角丸四角形 23"/>
            <p:cNvSpPr/>
            <p:nvPr/>
          </p:nvSpPr>
          <p:spPr>
            <a:xfrm>
              <a:off x="513671" y="5004683"/>
              <a:ext cx="3384550" cy="1333712"/>
            </a:xfrm>
            <a:prstGeom prst="round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35072" y="5138220"/>
              <a:ext cx="33845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/>
              <a:r>
                <a:rPr lang="en-US" altLang="ja-JP" sz="1600" b="1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※If you take a health check-up at another clinic, please submit a copy of health check-up results to us.  </a:t>
              </a:r>
            </a:p>
          </p:txBody>
        </p:sp>
      </p:grpSp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4" b="35572"/>
          <a:stretch/>
        </p:blipFill>
        <p:spPr bwMode="auto">
          <a:xfrm>
            <a:off x="290761" y="606504"/>
            <a:ext cx="4176464" cy="392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正方形/長方形 30"/>
          <p:cNvSpPr/>
          <p:nvPr/>
        </p:nvSpPr>
        <p:spPr>
          <a:xfrm>
            <a:off x="171870" y="538301"/>
            <a:ext cx="1426858" cy="285216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矢印コネクタ 31"/>
          <p:cNvCxnSpPr/>
          <p:nvPr/>
        </p:nvCxnSpPr>
        <p:spPr>
          <a:xfrm flipH="1">
            <a:off x="1603969" y="702050"/>
            <a:ext cx="324036" cy="0"/>
          </a:xfrm>
          <a:prstGeom prst="straightConnector1">
            <a:avLst/>
          </a:prstGeom>
          <a:ln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1823878" y="586951"/>
            <a:ext cx="1329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Click here.</a:t>
            </a:r>
            <a:endParaRPr kumimoji="1" lang="ja-JP" altLang="en-US" sz="1200" b="1" dirty="0">
              <a:solidFill>
                <a:srgbClr val="FF33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3956402" y="2852971"/>
            <a:ext cx="278892" cy="2306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-85074" y="170336"/>
            <a:ext cx="475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</a:t>
            </a:r>
            <a:r>
              <a:rPr lang="en-US" altLang="ja-JP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Click the “To English page</a:t>
            </a:r>
            <a:r>
              <a:rPr lang="ja-JP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” </a:t>
            </a:r>
            <a:r>
              <a:rPr lang="en-US" altLang="ja-JP" b="1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button.</a:t>
            </a:r>
            <a:endParaRPr lang="en-US" altLang="ja-JP" b="1" dirty="0" smtClean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4467225" y="2242964"/>
            <a:ext cx="3356858" cy="224011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矢印コネクタ 37"/>
          <p:cNvCxnSpPr/>
          <p:nvPr/>
        </p:nvCxnSpPr>
        <p:spPr>
          <a:xfrm flipH="1">
            <a:off x="7824083" y="2319287"/>
            <a:ext cx="324036" cy="0"/>
          </a:xfrm>
          <a:prstGeom prst="straightConnector1">
            <a:avLst/>
          </a:prstGeom>
          <a:ln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8102490" y="2216587"/>
            <a:ext cx="1329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Click here.</a:t>
            </a:r>
            <a:endParaRPr kumimoji="1" lang="ja-JP" altLang="en-US" sz="1200" b="1" dirty="0">
              <a:solidFill>
                <a:srgbClr val="FF33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240535" y="1616858"/>
            <a:ext cx="4848510" cy="3305856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14727" y="487213"/>
            <a:ext cx="3706961" cy="420048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4355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8549" y="258389"/>
            <a:ext cx="7253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④</a:t>
            </a:r>
            <a:r>
              <a:rPr lang="en-US" altLang="ja-JP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Click </a:t>
            </a:r>
            <a:r>
              <a:rPr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an appropriate </a:t>
            </a:r>
            <a:r>
              <a:rPr lang="en-US" altLang="ja-JP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“Reservation</a:t>
            </a:r>
            <a:r>
              <a:rPr lang="ja-JP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” </a:t>
            </a:r>
            <a:r>
              <a:rPr lang="en-US" altLang="ja-JP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button</a:t>
            </a:r>
            <a:r>
              <a:rPr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</a:t>
            </a:r>
            <a:endParaRPr lang="en-US" altLang="ja-JP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51473" y="787132"/>
            <a:ext cx="5278700" cy="615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Choose 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an appropriate health check-up, and </a:t>
            </a:r>
            <a:r>
              <a:rPr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click 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corresponding </a:t>
            </a:r>
            <a:r>
              <a:rPr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“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Reservation</a:t>
            </a:r>
            <a:r>
              <a:rPr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” 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button</a:t>
            </a:r>
            <a:r>
              <a:rPr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467544" y="1772816"/>
            <a:ext cx="8280920" cy="3744416"/>
            <a:chOff x="151115" y="1223844"/>
            <a:chExt cx="7517229" cy="2983646"/>
          </a:xfrm>
        </p:grpSpPr>
        <p:pic>
          <p:nvPicPr>
            <p:cNvPr id="1026" name="Picture 2" descr="C:\Users\hokekan1\Desktop\英語版マニュアル画面データH31.3\Screenshot_20190313-130403_Chrome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81" b="64740"/>
            <a:stretch/>
          </p:blipFill>
          <p:spPr bwMode="auto">
            <a:xfrm>
              <a:off x="151115" y="1223844"/>
              <a:ext cx="5762000" cy="2333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2095262" y="3684270"/>
              <a:ext cx="5040560" cy="523220"/>
            </a:xfrm>
            <a:prstGeom prst="rect">
              <a:avLst/>
            </a:prstGeom>
            <a:noFill/>
            <a:ln>
              <a:solidFill>
                <a:srgbClr val="FF33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 smtClean="0">
                  <a:solidFill>
                    <a:srgbClr val="FF33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It will be displayed on the screen “Tsushima  </a:t>
              </a:r>
              <a:r>
                <a:rPr lang="en-US" altLang="ja-JP" sz="1400" b="1" dirty="0" smtClean="0">
                  <a:solidFill>
                    <a:srgbClr val="FF33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Campus” </a:t>
              </a:r>
              <a:endParaRPr lang="en-US" altLang="ja-JP" sz="1400" b="1" dirty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1" name="角丸四角形 10"/>
            <p:cNvSpPr/>
            <p:nvPr/>
          </p:nvSpPr>
          <p:spPr>
            <a:xfrm>
              <a:off x="5109964" y="2680345"/>
              <a:ext cx="751094" cy="216024"/>
            </a:xfrm>
            <a:prstGeom prst="roundRect">
              <a:avLst/>
            </a:pr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" name="直線矢印コネクタ 9"/>
            <p:cNvCxnSpPr/>
            <p:nvPr/>
          </p:nvCxnSpPr>
          <p:spPr>
            <a:xfrm flipH="1">
              <a:off x="5878096" y="2788899"/>
              <a:ext cx="477150" cy="0"/>
            </a:xfrm>
            <a:prstGeom prst="straightConnector1">
              <a:avLst/>
            </a:prstGeom>
            <a:ln>
              <a:solidFill>
                <a:srgbClr val="FF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1298807" y="2843411"/>
              <a:ext cx="1334310" cy="0"/>
            </a:xfrm>
            <a:prstGeom prst="line">
              <a:avLst/>
            </a:prstGeom>
            <a:ln w="25400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/>
            <p:nvPr/>
          </p:nvCxnSpPr>
          <p:spPr>
            <a:xfrm flipH="1" flipV="1">
              <a:off x="1819848" y="2838422"/>
              <a:ext cx="477150" cy="827600"/>
            </a:xfrm>
            <a:prstGeom prst="straightConnector1">
              <a:avLst/>
            </a:prstGeom>
            <a:ln>
              <a:solidFill>
                <a:srgbClr val="FF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13"/>
            <p:cNvSpPr txBox="1"/>
            <p:nvPr/>
          </p:nvSpPr>
          <p:spPr>
            <a:xfrm>
              <a:off x="6338692" y="2672328"/>
              <a:ext cx="13296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 smtClean="0">
                  <a:solidFill>
                    <a:srgbClr val="FF33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Click here.</a:t>
              </a:r>
              <a:endParaRPr kumimoji="1" lang="ja-JP" altLang="en-US" sz="1200" b="1" dirty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078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" descr="C:\Users\hokekan1\Desktop\英語版マニュアル画面データH31.3\Screenshot_20190313-130422_Chrom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5" b="56666"/>
          <a:stretch/>
        </p:blipFill>
        <p:spPr bwMode="auto">
          <a:xfrm>
            <a:off x="4573062" y="4032304"/>
            <a:ext cx="3952406" cy="212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hokekan1\Desktop\英語版マニュアル画面データH31.3\Screenshot_20190313-130417_Chrom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0" b="57076"/>
          <a:stretch/>
        </p:blipFill>
        <p:spPr bwMode="auto">
          <a:xfrm>
            <a:off x="4499992" y="908125"/>
            <a:ext cx="3911639" cy="209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グループ化 29"/>
          <p:cNvGrpSpPr/>
          <p:nvPr/>
        </p:nvGrpSpPr>
        <p:grpSpPr>
          <a:xfrm>
            <a:off x="112136" y="726204"/>
            <a:ext cx="3739784" cy="5834026"/>
            <a:chOff x="179512" y="116632"/>
            <a:chExt cx="3888432" cy="7904332"/>
          </a:xfrm>
        </p:grpSpPr>
        <p:pic>
          <p:nvPicPr>
            <p:cNvPr id="31" name="Picture 2" descr="C:\Users\hokekan1\Desktop\英語版マニュアル画面データH31.3\Screenshot_20190313-130411_Chrome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273" b="4466"/>
            <a:stretch/>
          </p:blipFill>
          <p:spPr bwMode="auto">
            <a:xfrm>
              <a:off x="179512" y="5445224"/>
              <a:ext cx="3888432" cy="2575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" descr="C:\Users\hokekan1\Desktop\英語版マニュアル画面データH31.3\Screenshot_20190313-130407_Chrome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62"/>
            <a:stretch/>
          </p:blipFill>
          <p:spPr bwMode="auto">
            <a:xfrm>
              <a:off x="179512" y="116632"/>
              <a:ext cx="3888432" cy="6051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テキスト ボックス 8"/>
          <p:cNvSpPr txBox="1"/>
          <p:nvPr/>
        </p:nvSpPr>
        <p:spPr>
          <a:xfrm>
            <a:off x="462552" y="188726"/>
            <a:ext cx="3533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⑤</a:t>
            </a:r>
            <a:r>
              <a:rPr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Choose 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 suitable time frame, </a:t>
            </a:r>
            <a:endParaRPr lang="en-US" altLang="ja-JP" sz="1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and 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click </a:t>
            </a:r>
            <a:r>
              <a:rPr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“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○” box.</a:t>
            </a:r>
            <a:endParaRPr lang="en-US" altLang="ja-JP" sz="1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888392" y="2411363"/>
            <a:ext cx="1035489" cy="2781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005718" y="164320"/>
            <a:ext cx="3796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⑥</a:t>
            </a:r>
            <a:r>
              <a:rPr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Confirm 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reservation details, </a:t>
            </a:r>
            <a:endParaRPr lang="en-US" altLang="ja-JP" sz="1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and 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click </a:t>
            </a:r>
            <a:r>
              <a:rPr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button.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6472784" y="2756545"/>
            <a:ext cx="631482" cy="252028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/>
          <p:cNvCxnSpPr/>
          <p:nvPr/>
        </p:nvCxnSpPr>
        <p:spPr>
          <a:xfrm flipH="1">
            <a:off x="7020271" y="2096891"/>
            <a:ext cx="526663" cy="628944"/>
          </a:xfrm>
          <a:prstGeom prst="straightConnector1">
            <a:avLst/>
          </a:prstGeom>
          <a:ln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看護師イラスト 無料 に対する画像結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468" y="6333867"/>
            <a:ext cx="470088" cy="47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角丸四角形吹き出し 27"/>
          <p:cNvSpPr/>
          <p:nvPr/>
        </p:nvSpPr>
        <p:spPr>
          <a:xfrm>
            <a:off x="4490478" y="6410753"/>
            <a:ext cx="3789426" cy="302841"/>
          </a:xfrm>
          <a:prstGeom prst="wedgeRoundRectCallout">
            <a:avLst>
              <a:gd name="adj1" fmla="val 54796"/>
              <a:gd name="adj2" fmla="val 2665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516216" y="1229851"/>
            <a:ext cx="2478783" cy="830997"/>
          </a:xfrm>
          <a:prstGeom prst="rect">
            <a:avLst/>
          </a:prstGeom>
          <a:solidFill>
            <a:schemeClr val="bg1"/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If </a:t>
            </a:r>
            <a:r>
              <a:rPr lang="en-US" altLang="ja-JP" sz="1200" b="1" dirty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there is no problem with the reservation details, click </a:t>
            </a:r>
            <a:r>
              <a:rPr lang="en-US" altLang="ja-JP" sz="1200" b="1" dirty="0" smtClean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button </a:t>
            </a:r>
            <a:r>
              <a:rPr lang="en-US" altLang="ja-JP" sz="1200" b="1" dirty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 confirm </a:t>
            </a:r>
            <a:r>
              <a:rPr lang="en-US" altLang="ja-JP" sz="1200" b="1" dirty="0" smtClean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reservation.</a:t>
            </a:r>
            <a:endParaRPr lang="en-US" altLang="ja-JP" sz="1200" b="1" dirty="0">
              <a:solidFill>
                <a:srgbClr val="FF33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3491880" y="2447499"/>
            <a:ext cx="2395314" cy="1251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4472848" y="6390953"/>
            <a:ext cx="4193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/>
              <a:t>Don’t </a:t>
            </a:r>
            <a:r>
              <a:rPr lang="en-US" altLang="ja-JP" sz="1600" b="1" dirty="0"/>
              <a:t>forget to take a health check-up.</a:t>
            </a:r>
            <a:endParaRPr kumimoji="1" lang="ja-JP" altLang="en-US" sz="1600" b="1" dirty="0"/>
          </a:p>
        </p:txBody>
      </p:sp>
      <p:sp>
        <p:nvSpPr>
          <p:cNvPr id="37" name="正方形/長方形 36"/>
          <p:cNvSpPr/>
          <p:nvPr/>
        </p:nvSpPr>
        <p:spPr>
          <a:xfrm>
            <a:off x="3140350" y="2294419"/>
            <a:ext cx="336686" cy="2560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3107957" y="2060848"/>
            <a:ext cx="397677" cy="3672407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5888392" y="2051323"/>
            <a:ext cx="1215873" cy="326975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2" name="直線矢印コネクタ 41"/>
          <p:cNvCxnSpPr/>
          <p:nvPr/>
        </p:nvCxnSpPr>
        <p:spPr>
          <a:xfrm flipV="1">
            <a:off x="3491880" y="2276873"/>
            <a:ext cx="2395314" cy="341252"/>
          </a:xfrm>
          <a:prstGeom prst="straightConnector1">
            <a:avLst/>
          </a:prstGeom>
          <a:ln w="127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下矢印 43"/>
          <p:cNvSpPr/>
          <p:nvPr/>
        </p:nvSpPr>
        <p:spPr>
          <a:xfrm>
            <a:off x="6516216" y="3246904"/>
            <a:ext cx="277367" cy="550287"/>
          </a:xfrm>
          <a:prstGeom prst="downArrow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62460" y="679607"/>
            <a:ext cx="3933476" cy="607557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/>
        </p:nvSpPr>
        <p:spPr>
          <a:xfrm>
            <a:off x="4125427" y="664949"/>
            <a:ext cx="4963223" cy="249594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4125427" y="3831122"/>
            <a:ext cx="4963223" cy="245512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200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67544" y="98072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Visit the website of 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Health Check-up Reservation System</a:t>
            </a:r>
            <a:r>
              <a:rPr lang="en-US" altLang="ja-JP" b="1" dirty="0" smtClean="0"/>
              <a:t>.</a:t>
            </a:r>
          </a:p>
          <a:p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URL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hlinkClick r:id="rId2"/>
              </a:rPr>
              <a:t>https://kenshin.hokekan.okayama-u.ac.jp/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37727" y="106693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How to change or cancel your reservation of the Health </a:t>
            </a:r>
            <a:r>
              <a:rPr lang="en-US" altLang="ja-JP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Check-up</a:t>
            </a:r>
          </a:p>
        </p:txBody>
      </p:sp>
      <p:sp>
        <p:nvSpPr>
          <p:cNvPr id="4" name="下矢印 3"/>
          <p:cNvSpPr/>
          <p:nvPr/>
        </p:nvSpPr>
        <p:spPr>
          <a:xfrm>
            <a:off x="2879812" y="1628800"/>
            <a:ext cx="252028" cy="432048"/>
          </a:xfrm>
          <a:prstGeom prst="downArrow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33CC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0244" y="1853332"/>
            <a:ext cx="5868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Please sign-in.</a:t>
            </a:r>
            <a:endParaRPr lang="ja-JP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Enter your OKADAI ID and password.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80112" y="2167696"/>
            <a:ext cx="2667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Caution!!</a:t>
            </a:r>
          </a:p>
          <a:p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You can change the reservation by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35min before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check-up!!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5523667" y="2132856"/>
            <a:ext cx="2669377" cy="1549336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3" b="2320"/>
          <a:stretch/>
        </p:blipFill>
        <p:spPr bwMode="auto">
          <a:xfrm>
            <a:off x="1218168" y="2492897"/>
            <a:ext cx="2891967" cy="4225404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1231900" y="4119860"/>
            <a:ext cx="2664296" cy="1037332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4584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右矢印 5"/>
          <p:cNvSpPr/>
          <p:nvPr/>
        </p:nvSpPr>
        <p:spPr>
          <a:xfrm>
            <a:off x="3839619" y="3227593"/>
            <a:ext cx="504056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449578" y="4789177"/>
            <a:ext cx="3405951" cy="1333712"/>
            <a:chOff x="513671" y="5004683"/>
            <a:chExt cx="3405951" cy="1333712"/>
          </a:xfrm>
        </p:grpSpPr>
        <p:sp>
          <p:nvSpPr>
            <p:cNvPr id="24" name="角丸四角形 23"/>
            <p:cNvSpPr/>
            <p:nvPr/>
          </p:nvSpPr>
          <p:spPr>
            <a:xfrm>
              <a:off x="513671" y="5004683"/>
              <a:ext cx="3384550" cy="1333712"/>
            </a:xfrm>
            <a:prstGeom prst="round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35072" y="5138220"/>
              <a:ext cx="33845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/>
              <a:r>
                <a:rPr lang="en-US" altLang="ja-JP" sz="1600" b="1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※If you take a health check-up at another clinic, please submit a copy of health check-up results to us.  </a:t>
              </a:r>
            </a:p>
          </p:txBody>
        </p:sp>
      </p:grpSp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4" b="35572"/>
          <a:stretch/>
        </p:blipFill>
        <p:spPr bwMode="auto">
          <a:xfrm>
            <a:off x="224602" y="595963"/>
            <a:ext cx="4176464" cy="392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正方形/長方形 30"/>
          <p:cNvSpPr/>
          <p:nvPr/>
        </p:nvSpPr>
        <p:spPr>
          <a:xfrm>
            <a:off x="206584" y="548680"/>
            <a:ext cx="1380273" cy="285216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矢印コネクタ 31"/>
          <p:cNvCxnSpPr/>
          <p:nvPr/>
        </p:nvCxnSpPr>
        <p:spPr>
          <a:xfrm flipH="1">
            <a:off x="1629590" y="700554"/>
            <a:ext cx="324036" cy="0"/>
          </a:xfrm>
          <a:prstGeom prst="straightConnector1">
            <a:avLst/>
          </a:prstGeom>
          <a:ln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1907997" y="597854"/>
            <a:ext cx="1329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Click here.</a:t>
            </a:r>
            <a:endParaRPr kumimoji="1" lang="ja-JP" altLang="en-US" sz="1200" b="1" dirty="0">
              <a:solidFill>
                <a:srgbClr val="FF33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-85074" y="170336"/>
            <a:ext cx="475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</a:t>
            </a:r>
            <a:r>
              <a:rPr lang="en-US" altLang="ja-JP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Click the “To English page</a:t>
            </a:r>
            <a:r>
              <a:rPr lang="ja-JP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” </a:t>
            </a:r>
            <a:r>
              <a:rPr lang="en-US" altLang="ja-JP" b="1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button.</a:t>
            </a:r>
            <a:endParaRPr lang="en-US" altLang="ja-JP" b="1" dirty="0" smtClean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7" b="50789"/>
          <a:stretch/>
        </p:blipFill>
        <p:spPr bwMode="auto">
          <a:xfrm>
            <a:off x="4248799" y="1605354"/>
            <a:ext cx="4840246" cy="3312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正方形/長方形 12"/>
          <p:cNvSpPr/>
          <p:nvPr/>
        </p:nvSpPr>
        <p:spPr>
          <a:xfrm>
            <a:off x="4239098" y="2204864"/>
            <a:ext cx="3584548" cy="285216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/>
          <p:cNvCxnSpPr/>
          <p:nvPr/>
        </p:nvCxnSpPr>
        <p:spPr>
          <a:xfrm flipH="1">
            <a:off x="7823646" y="2345015"/>
            <a:ext cx="324036" cy="0"/>
          </a:xfrm>
          <a:prstGeom prst="straightConnector1">
            <a:avLst/>
          </a:prstGeom>
          <a:ln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8102053" y="2242315"/>
            <a:ext cx="1329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Click here.</a:t>
            </a:r>
            <a:endParaRPr kumimoji="1" lang="ja-JP" altLang="en-US" sz="1200" b="1" dirty="0">
              <a:solidFill>
                <a:srgbClr val="FF33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9243" y="489102"/>
            <a:ext cx="3822819" cy="4188406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右矢印 4"/>
          <p:cNvSpPr/>
          <p:nvPr/>
        </p:nvSpPr>
        <p:spPr>
          <a:xfrm>
            <a:off x="3745000" y="2996952"/>
            <a:ext cx="597451" cy="2306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4240535" y="1616858"/>
            <a:ext cx="4848510" cy="3305856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926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hokekan1\Desktop\英語版マニュアル画面データH31.3\Screenshot_20190313-130433_Chrom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56458"/>
          <a:stretch/>
        </p:blipFill>
        <p:spPr bwMode="auto">
          <a:xfrm>
            <a:off x="4737100" y="709390"/>
            <a:ext cx="4383202" cy="241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hokekan1\Desktop\英語版マニュアル画面データH31.3\Screenshot_20190313-130427_Chrom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3" b="56050"/>
          <a:stretch/>
        </p:blipFill>
        <p:spPr bwMode="auto">
          <a:xfrm>
            <a:off x="192212" y="941152"/>
            <a:ext cx="4142463" cy="237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4664201" y="121314"/>
            <a:ext cx="43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/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⑤</a:t>
            </a:r>
            <a:r>
              <a:rPr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Confirm 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cancellation details, and click </a:t>
            </a:r>
            <a:r>
              <a:rPr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“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Confirm</a:t>
            </a:r>
            <a:r>
              <a:rPr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” 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button.</a:t>
            </a:r>
            <a:endParaRPr lang="en-US" altLang="ja-JP" sz="1600" b="1" dirty="0" smtClean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954814" y="2795724"/>
            <a:ext cx="556814" cy="252028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65684" y="3886025"/>
            <a:ext cx="3781434" cy="954107"/>
          </a:xfrm>
          <a:prstGeom prst="rect">
            <a:avLst/>
          </a:prstGeom>
          <a:noFill/>
          <a:ln w="2222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Click </a:t>
            </a:r>
            <a:r>
              <a:rPr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“Change” 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button, if you need to change the reservation. </a:t>
            </a:r>
            <a:endParaRPr lang="ja-JP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Then, choose a new suitable time frame again.</a:t>
            </a:r>
            <a:endParaRPr kumimoji="1"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 flipH="1">
            <a:off x="7532836" y="2916836"/>
            <a:ext cx="283453" cy="0"/>
          </a:xfrm>
          <a:prstGeom prst="straightConnector1">
            <a:avLst/>
          </a:prstGeom>
          <a:ln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7772743" y="2817361"/>
            <a:ext cx="1488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Click here.</a:t>
            </a:r>
            <a:endParaRPr kumimoji="1" lang="ja-JP" altLang="en-US" sz="1200" b="1" dirty="0">
              <a:solidFill>
                <a:srgbClr val="FF33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2004158" y="2960582"/>
            <a:ext cx="1848119" cy="955414"/>
            <a:chOff x="1287129" y="1352226"/>
            <a:chExt cx="2966372" cy="955414"/>
          </a:xfrm>
        </p:grpSpPr>
        <p:sp>
          <p:nvSpPr>
            <p:cNvPr id="4" name="正方形/長方形 3"/>
            <p:cNvSpPr/>
            <p:nvPr/>
          </p:nvSpPr>
          <p:spPr>
            <a:xfrm>
              <a:off x="1287129" y="1352226"/>
              <a:ext cx="757880" cy="285216"/>
            </a:xfrm>
            <a:prstGeom prst="rect">
              <a:avLst/>
            </a:pr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" name="直線矢印コネクタ 5"/>
            <p:cNvCxnSpPr/>
            <p:nvPr/>
          </p:nvCxnSpPr>
          <p:spPr>
            <a:xfrm flipH="1" flipV="1">
              <a:off x="1608282" y="1646554"/>
              <a:ext cx="183662" cy="348910"/>
            </a:xfrm>
            <a:prstGeom prst="straightConnector1">
              <a:avLst/>
            </a:prstGeom>
            <a:ln>
              <a:solidFill>
                <a:srgbClr val="FF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テキスト ボックス 6"/>
            <p:cNvSpPr txBox="1"/>
            <p:nvPr/>
          </p:nvSpPr>
          <p:spPr>
            <a:xfrm>
              <a:off x="1424623" y="2030641"/>
              <a:ext cx="28288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>
                  <a:solidFill>
                    <a:srgbClr val="FF33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Click </a:t>
              </a:r>
              <a:r>
                <a:rPr lang="en-US" altLang="ja-JP" sz="1200" b="1" dirty="0" smtClean="0">
                  <a:solidFill>
                    <a:srgbClr val="FF33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here</a:t>
              </a:r>
              <a:r>
                <a:rPr lang="en-US" altLang="ja-JP" sz="1200" b="1" dirty="0">
                  <a:solidFill>
                    <a:srgbClr val="FF33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.</a:t>
              </a:r>
              <a:endParaRPr kumimoji="1" lang="ja-JP" altLang="en-US" sz="1200" b="1" dirty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30" name="テキスト ボックス 29"/>
          <p:cNvSpPr txBox="1"/>
          <p:nvPr/>
        </p:nvSpPr>
        <p:spPr>
          <a:xfrm>
            <a:off x="66622" y="105343"/>
            <a:ext cx="4618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④</a:t>
            </a:r>
            <a:r>
              <a:rPr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You 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can see your reservation </a:t>
            </a:r>
            <a:r>
              <a:rPr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details.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80975"/>
            <a:r>
              <a:rPr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Click the “Cancel</a:t>
            </a:r>
            <a:r>
              <a:rPr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” 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button, if you need to cancel the reservation</a:t>
            </a:r>
            <a:r>
              <a:rPr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 flipH="1" flipV="1">
            <a:off x="2971048" y="3303794"/>
            <a:ext cx="486926" cy="5590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/>
          <p:cNvSpPr/>
          <p:nvPr/>
        </p:nvSpPr>
        <p:spPr>
          <a:xfrm>
            <a:off x="2531393" y="2976791"/>
            <a:ext cx="527537" cy="2781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下矢印 35"/>
          <p:cNvSpPr/>
          <p:nvPr/>
        </p:nvSpPr>
        <p:spPr>
          <a:xfrm>
            <a:off x="6732240" y="3188831"/>
            <a:ext cx="369665" cy="672217"/>
          </a:xfrm>
          <a:prstGeom prst="downArrow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4572000" y="664949"/>
            <a:ext cx="4516650" cy="249594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50559" y="864240"/>
            <a:ext cx="4345595" cy="261751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4788024" y="3920557"/>
            <a:ext cx="4250468" cy="1014858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0" b="72242"/>
          <a:stretch/>
        </p:blipFill>
        <p:spPr bwMode="auto">
          <a:xfrm>
            <a:off x="5292079" y="3963192"/>
            <a:ext cx="3420721" cy="94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837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44016" y="155119"/>
            <a:ext cx="9684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If you take a health check-up at another </a:t>
            </a:r>
            <a:r>
              <a:rPr lang="en-US" altLang="ja-JP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clinic, </a:t>
            </a:r>
          </a:p>
          <a:p>
            <a:r>
              <a:rPr lang="en-US" altLang="ja-JP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please register that on the Health Check-up Reservation System.</a:t>
            </a:r>
          </a:p>
        </p:txBody>
      </p:sp>
      <p:sp>
        <p:nvSpPr>
          <p:cNvPr id="6" name="下矢印 5"/>
          <p:cNvSpPr/>
          <p:nvPr/>
        </p:nvSpPr>
        <p:spPr>
          <a:xfrm>
            <a:off x="2879812" y="1484784"/>
            <a:ext cx="252028" cy="268268"/>
          </a:xfrm>
          <a:prstGeom prst="downArrow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33CC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3"/>
          <a:stretch/>
        </p:blipFill>
        <p:spPr bwMode="auto">
          <a:xfrm>
            <a:off x="1358597" y="2217564"/>
            <a:ext cx="3010079" cy="4522143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1396697" y="3843634"/>
            <a:ext cx="2853363" cy="1313557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33CC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83671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Visit the website of 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Health Check-up Reservation System</a:t>
            </a:r>
            <a:r>
              <a:rPr lang="en-US" altLang="ja-JP" b="1" dirty="0" smtClean="0"/>
              <a:t>.</a:t>
            </a:r>
          </a:p>
          <a:p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URL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hlinkClick r:id="rId3"/>
              </a:rPr>
              <a:t>https://kenshin.hokekan.okayama-u.ac.jp/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0244" y="1638325"/>
            <a:ext cx="5868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Please sign-in.</a:t>
            </a:r>
            <a:endParaRPr lang="ja-JP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Enter your OKADAI ID and password.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6778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6" b="49847"/>
          <a:stretch/>
        </p:blipFill>
        <p:spPr bwMode="auto">
          <a:xfrm>
            <a:off x="4380359" y="1782341"/>
            <a:ext cx="469852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右矢印 5"/>
          <p:cNvSpPr/>
          <p:nvPr/>
        </p:nvSpPr>
        <p:spPr>
          <a:xfrm>
            <a:off x="3839619" y="3227593"/>
            <a:ext cx="504056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449578" y="4789177"/>
            <a:ext cx="3405951" cy="1333712"/>
            <a:chOff x="513671" y="5004683"/>
            <a:chExt cx="3405951" cy="1333712"/>
          </a:xfrm>
        </p:grpSpPr>
        <p:sp>
          <p:nvSpPr>
            <p:cNvPr id="24" name="角丸四角形 23"/>
            <p:cNvSpPr/>
            <p:nvPr/>
          </p:nvSpPr>
          <p:spPr>
            <a:xfrm>
              <a:off x="513671" y="5004683"/>
              <a:ext cx="3384550" cy="1333712"/>
            </a:xfrm>
            <a:prstGeom prst="round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35072" y="5138220"/>
              <a:ext cx="33845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/>
              <a:r>
                <a:rPr lang="en-US" altLang="ja-JP" sz="1600" b="1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※If you take a health check-up at another clinic, please submit a copy of health check-up results to us.  </a:t>
              </a:r>
            </a:p>
          </p:txBody>
        </p:sp>
      </p:grpSp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4" b="35572"/>
          <a:stretch/>
        </p:blipFill>
        <p:spPr bwMode="auto">
          <a:xfrm>
            <a:off x="224602" y="595963"/>
            <a:ext cx="4176464" cy="392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正方形/長方形 30"/>
          <p:cNvSpPr/>
          <p:nvPr/>
        </p:nvSpPr>
        <p:spPr>
          <a:xfrm>
            <a:off x="206584" y="548680"/>
            <a:ext cx="1380273" cy="285216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矢印コネクタ 31"/>
          <p:cNvCxnSpPr/>
          <p:nvPr/>
        </p:nvCxnSpPr>
        <p:spPr>
          <a:xfrm flipH="1">
            <a:off x="1629590" y="700554"/>
            <a:ext cx="324036" cy="0"/>
          </a:xfrm>
          <a:prstGeom prst="straightConnector1">
            <a:avLst/>
          </a:prstGeom>
          <a:ln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1907997" y="597854"/>
            <a:ext cx="1329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Click here.</a:t>
            </a:r>
            <a:endParaRPr kumimoji="1" lang="ja-JP" altLang="en-US" sz="1200" b="1" dirty="0">
              <a:solidFill>
                <a:srgbClr val="FF33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-85074" y="170336"/>
            <a:ext cx="475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</a:t>
            </a:r>
            <a:r>
              <a:rPr lang="en-US" altLang="ja-JP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Click the “To English page</a:t>
            </a:r>
            <a:r>
              <a:rPr lang="ja-JP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” </a:t>
            </a:r>
            <a:r>
              <a:rPr lang="en-US" altLang="ja-JP" b="1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button.</a:t>
            </a:r>
            <a:endParaRPr lang="en-US" altLang="ja-JP" b="1" dirty="0" smtClean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371975" y="2215719"/>
            <a:ext cx="3452446" cy="203631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/>
          <p:cNvCxnSpPr/>
          <p:nvPr/>
        </p:nvCxnSpPr>
        <p:spPr>
          <a:xfrm flipH="1">
            <a:off x="7825316" y="2331010"/>
            <a:ext cx="324036" cy="0"/>
          </a:xfrm>
          <a:prstGeom prst="straightConnector1">
            <a:avLst/>
          </a:prstGeom>
          <a:ln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8103723" y="2228310"/>
            <a:ext cx="1329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Click here.</a:t>
            </a:r>
            <a:endParaRPr kumimoji="1" lang="ja-JP" altLang="en-US" sz="1200" b="1" dirty="0">
              <a:solidFill>
                <a:srgbClr val="FF33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2537" y="496317"/>
            <a:ext cx="3861392" cy="408481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右矢印 4"/>
          <p:cNvSpPr/>
          <p:nvPr/>
        </p:nvSpPr>
        <p:spPr>
          <a:xfrm>
            <a:off x="3698240" y="2995728"/>
            <a:ext cx="597451" cy="2306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4311008" y="1744241"/>
            <a:ext cx="4794892" cy="317847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2458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443</Words>
  <Application>Microsoft Office PowerPoint</Application>
  <PresentationFormat>画面に合わせる (4:3)</PresentationFormat>
  <Paragraphs>56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Calibri</vt:lpstr>
      <vt:lpstr>ＭＳ Ｐゴシック</vt:lpstr>
      <vt:lpstr>メイリオ</vt:lpstr>
      <vt:lpstr>Arial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hokekan1</dc:creator>
  <cp:lastModifiedBy>Owner</cp:lastModifiedBy>
  <cp:revision>27</cp:revision>
  <cp:lastPrinted>2019-03-13T06:03:29Z</cp:lastPrinted>
  <dcterms:created xsi:type="dcterms:W3CDTF">2019-03-12T00:19:46Z</dcterms:created>
  <dcterms:modified xsi:type="dcterms:W3CDTF">2020-03-18T07:27:33Z</dcterms:modified>
</cp:coreProperties>
</file>